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71" r:id="rId5"/>
    <p:sldId id="260" r:id="rId6"/>
    <p:sldId id="262" r:id="rId7"/>
    <p:sldId id="264" r:id="rId8"/>
    <p:sldId id="265" r:id="rId9"/>
    <p:sldId id="267" r:id="rId10"/>
    <p:sldId id="268" r:id="rId11"/>
    <p:sldId id="275" r:id="rId12"/>
    <p:sldId id="269" r:id="rId13"/>
    <p:sldId id="274" r:id="rId14"/>
    <p:sldId id="276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23814B-CD15-458A-877E-FE3F3D8E3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208" y="1637339"/>
            <a:ext cx="9872869" cy="2920713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Determining the relationship between the letters in the </a:t>
            </a:r>
            <a:r>
              <a:rPr lang="en-US" sz="4000" dirty="0" err="1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Voynich</a:t>
            </a:r>
            <a:r>
              <a:rPr lang="en-US" sz="4000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manuscript splitting the text into</a:t>
            </a:r>
            <a:br>
              <a:rPr lang="en-US" sz="4000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parts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7661F81D-E8F6-4E34-A49A-2AF46AB48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132735"/>
            <a:ext cx="8637072" cy="977621"/>
          </a:xfrm>
        </p:spPr>
        <p:txBody>
          <a:bodyPr/>
          <a:lstStyle/>
          <a:p>
            <a:r>
              <a:rPr lang="en-US" dirty="0"/>
              <a:t>20th Mexican International Conference on Artificial Intelligence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09E9672-FC6B-4BE6-9CFF-B6918B64BEA0}"/>
              </a:ext>
            </a:extLst>
          </p:cNvPr>
          <p:cNvSpPr txBox="1">
            <a:spLocks/>
          </p:cNvSpPr>
          <p:nvPr/>
        </p:nvSpPr>
        <p:spPr>
          <a:xfrm>
            <a:off x="1628577" y="4189089"/>
            <a:ext cx="9291215" cy="2344233"/>
          </a:xfrm>
          <a:prstGeom prst="rect">
            <a:avLst/>
          </a:prstGeom>
        </p:spPr>
        <p:txBody>
          <a:bodyPr vert="horz" lIns="91440" tIns="91440" rIns="91440" bIns="9144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AUTHORS:</a:t>
            </a:r>
            <a:endParaRPr lang="en-US" b="1" dirty="0">
              <a:latin typeface="Rockwell (Основной текст)"/>
            </a:endParaRPr>
          </a:p>
          <a:p>
            <a:pPr algn="l"/>
            <a:r>
              <a:rPr lang="en-US" b="1" dirty="0" err="1">
                <a:latin typeface="Rockwell (Основной текст)"/>
              </a:rPr>
              <a:t>Esbolat</a:t>
            </a:r>
            <a:r>
              <a:rPr lang="en-US" b="1" dirty="0">
                <a:latin typeface="Rockwell (Основной текст)"/>
              </a:rPr>
              <a:t> </a:t>
            </a:r>
            <a:r>
              <a:rPr lang="en-US" b="1" dirty="0" err="1">
                <a:latin typeface="Rockwell (Основной текст)"/>
              </a:rPr>
              <a:t>Sapargali</a:t>
            </a:r>
            <a:endParaRPr lang="ru-RU" b="1" dirty="0">
              <a:latin typeface="Rockwell (Основной текст)"/>
            </a:endParaRPr>
          </a:p>
          <a:p>
            <a:pPr algn="l"/>
            <a:r>
              <a:rPr lang="en-US" b="1" dirty="0" err="1">
                <a:latin typeface="Rockwell (Основной текст)"/>
              </a:rPr>
              <a:t>Iskander</a:t>
            </a:r>
            <a:r>
              <a:rPr lang="kk-KZ" b="1" dirty="0">
                <a:latin typeface="Rockwell (Основной текст)"/>
              </a:rPr>
              <a:t> </a:t>
            </a:r>
            <a:r>
              <a:rPr lang="en-US" b="1" dirty="0" err="1">
                <a:latin typeface="Rockwell (Основной текст)"/>
              </a:rPr>
              <a:t>Akhmetov</a:t>
            </a:r>
            <a:endParaRPr lang="ru-RU" b="1" dirty="0">
              <a:latin typeface="Rockwell (Основной текст)"/>
            </a:endParaRPr>
          </a:p>
          <a:p>
            <a:pPr algn="l"/>
            <a:r>
              <a:rPr lang="en-US" b="1" dirty="0" err="1">
                <a:latin typeface="Rockwell (Основной текст)"/>
              </a:rPr>
              <a:t>Alexandr</a:t>
            </a:r>
            <a:r>
              <a:rPr lang="en-US" b="1" dirty="0">
                <a:latin typeface="Rockwell (Основной текст)"/>
              </a:rPr>
              <a:t> Pak</a:t>
            </a:r>
          </a:p>
          <a:p>
            <a:pPr algn="l"/>
            <a:r>
              <a:rPr lang="en-US" b="1" dirty="0">
                <a:latin typeface="Rockwell (Основной текст)"/>
              </a:rPr>
              <a:t>Alexander </a:t>
            </a:r>
            <a:r>
              <a:rPr lang="en-US" b="1" dirty="0" err="1">
                <a:latin typeface="Rockwell (Основной текст)"/>
              </a:rPr>
              <a:t>Gelbukh</a:t>
            </a:r>
            <a:r>
              <a:rPr lang="en-US" b="1" dirty="0">
                <a:latin typeface="Rockwell (Основной текст)"/>
              </a:rPr>
              <a:t> </a:t>
            </a:r>
            <a:br>
              <a:rPr lang="en-US" dirty="0"/>
            </a:br>
            <a:endParaRPr lang="ru-RU" dirty="0"/>
          </a:p>
        </p:txBody>
      </p:sp>
      <p:pic>
        <p:nvPicPr>
          <p:cNvPr id="9" name="Звук 8">
            <a:hlinkClick r:id="" action="ppaction://media"/>
            <a:extLst>
              <a:ext uri="{FF2B5EF4-FFF2-40B4-BE49-F238E27FC236}">
                <a16:creationId xmlns:a16="http://schemas.microsoft.com/office/drawing/2014/main" id="{57FA8E79-ED2B-4ECC-BECA-B97A8598C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17"/>
    </mc:Choice>
    <mc:Fallback>
      <p:transition spd="slow" advTm="23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9D6ED-9710-4141-BE64-C31F31BF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-4031"/>
            <a:ext cx="9291215" cy="1049235"/>
          </a:xfrm>
        </p:spPr>
        <p:txBody>
          <a:bodyPr/>
          <a:lstStyle/>
          <a:p>
            <a:r>
              <a:rPr lang="en-US" dirty="0"/>
              <a:t>BIGRAM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9BF3C8-ECFC-4934-9B56-053DD9F7F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29" y="3426328"/>
            <a:ext cx="4186368" cy="8334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9C44BB6-0F99-4B65-ABC3-85F93DAA4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29" y="4688753"/>
            <a:ext cx="9733692" cy="6116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3AB7B2-1991-4E85-87D0-DEFB4A8EDB2F}"/>
              </a:ext>
            </a:extLst>
          </p:cNvPr>
          <p:cNvSpPr txBox="1"/>
          <p:nvPr/>
        </p:nvSpPr>
        <p:spPr>
          <a:xfrm>
            <a:off x="948774" y="1213846"/>
            <a:ext cx="61026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 </a:t>
            </a:r>
            <a:r>
              <a:rPr lang="ru-RU" dirty="0" err="1"/>
              <a:t>bigram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a </a:t>
            </a:r>
            <a:r>
              <a:rPr lang="ru-RU" dirty="0" err="1"/>
              <a:t>sequence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two</a:t>
            </a:r>
            <a:r>
              <a:rPr lang="ru-RU" dirty="0"/>
              <a:t> </a:t>
            </a:r>
            <a:r>
              <a:rPr lang="ru-RU" dirty="0" err="1"/>
              <a:t>adjacent</a:t>
            </a:r>
            <a:r>
              <a:rPr lang="ru-RU" dirty="0"/>
              <a:t> </a:t>
            </a:r>
            <a:r>
              <a:rPr lang="ru-RU" dirty="0" err="1"/>
              <a:t>elements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a </a:t>
            </a:r>
            <a:r>
              <a:rPr lang="ru-RU" dirty="0" err="1"/>
              <a:t>string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tokens</a:t>
            </a:r>
            <a:r>
              <a:rPr lang="ru-RU" dirty="0"/>
              <a:t>, </a:t>
            </a:r>
            <a:r>
              <a:rPr lang="ru-RU" dirty="0" err="1"/>
              <a:t>usually</a:t>
            </a:r>
            <a:r>
              <a:rPr lang="ru-RU" dirty="0"/>
              <a:t> </a:t>
            </a:r>
            <a:r>
              <a:rPr lang="ru-RU" dirty="0" err="1"/>
              <a:t>representing</a:t>
            </a:r>
            <a:r>
              <a:rPr lang="ru-RU" dirty="0"/>
              <a:t> </a:t>
            </a:r>
            <a:r>
              <a:rPr lang="ru-RU" dirty="0" err="1"/>
              <a:t>letters</a:t>
            </a:r>
            <a:r>
              <a:rPr lang="ru-RU" dirty="0"/>
              <a:t>, </a:t>
            </a:r>
            <a:r>
              <a:rPr lang="ru-RU" dirty="0" err="1"/>
              <a:t>syllables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words</a:t>
            </a:r>
            <a:r>
              <a:rPr lang="ru-RU" dirty="0"/>
              <a:t>. A </a:t>
            </a:r>
            <a:r>
              <a:rPr lang="ru-RU" dirty="0" err="1"/>
              <a:t>bigram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n-</a:t>
            </a:r>
            <a:r>
              <a:rPr lang="ru-RU" dirty="0" err="1"/>
              <a:t>gram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n = 2.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frequency</a:t>
            </a:r>
            <a:r>
              <a:rPr lang="ru-RU" dirty="0"/>
              <a:t> </a:t>
            </a:r>
            <a:r>
              <a:rPr lang="ru-RU" dirty="0" err="1"/>
              <a:t>distribution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each</a:t>
            </a:r>
            <a:r>
              <a:rPr lang="ru-RU" dirty="0"/>
              <a:t> </a:t>
            </a:r>
            <a:r>
              <a:rPr lang="ru-RU" dirty="0" err="1"/>
              <a:t>bigram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a </a:t>
            </a:r>
            <a:r>
              <a:rPr lang="ru-RU" dirty="0" err="1"/>
              <a:t>string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usually</a:t>
            </a:r>
            <a:r>
              <a:rPr lang="ru-RU" dirty="0"/>
              <a:t> </a:t>
            </a:r>
            <a:r>
              <a:rPr lang="ru-RU" dirty="0" err="1"/>
              <a:t>used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simple</a:t>
            </a:r>
            <a:r>
              <a:rPr lang="ru-RU" dirty="0"/>
              <a:t> </a:t>
            </a:r>
            <a:r>
              <a:rPr lang="ru-RU" dirty="0" err="1"/>
              <a:t>statistical</a:t>
            </a:r>
            <a:r>
              <a:rPr lang="ru-RU" dirty="0"/>
              <a:t>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, </a:t>
            </a:r>
            <a:r>
              <a:rPr lang="ru-RU" dirty="0" err="1"/>
              <a:t>including</a:t>
            </a:r>
            <a:r>
              <a:rPr lang="ru-RU" dirty="0"/>
              <a:t> </a:t>
            </a:r>
            <a:r>
              <a:rPr lang="ru-RU" dirty="0" err="1"/>
              <a:t>computational</a:t>
            </a:r>
            <a:r>
              <a:rPr lang="ru-RU" dirty="0"/>
              <a:t> </a:t>
            </a:r>
            <a:r>
              <a:rPr lang="ru-RU" dirty="0" err="1"/>
              <a:t>linguistics</a:t>
            </a:r>
            <a:r>
              <a:rPr lang="ru-RU" dirty="0"/>
              <a:t>.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987A9A-73C1-4A72-83DB-7CFD6FC79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914" y="1931122"/>
            <a:ext cx="2228850" cy="476250"/>
          </a:xfrm>
          <a:prstGeom prst="rect">
            <a:avLst/>
          </a:prstGeom>
        </p:spPr>
      </p:pic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3B3F694F-454E-445A-8AD6-F38F28CD77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40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85"/>
    </mc:Choice>
    <mc:Fallback>
      <p:transition spd="slow" advTm="80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DF141-A118-4745-AD3A-2B168368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50139"/>
            <a:ext cx="9291215" cy="1049235"/>
          </a:xfrm>
        </p:spPr>
        <p:txBody>
          <a:bodyPr/>
          <a:lstStyle/>
          <a:p>
            <a:r>
              <a:rPr lang="en-US" dirty="0"/>
              <a:t>Results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83B851-0C6B-4DE5-BFC5-2CF1E4D94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A128-FF51-4F2C-8D8A-AD2759887CC5}"/>
              </a:ext>
            </a:extLst>
          </p:cNvPr>
          <p:cNvSpPr txBox="1"/>
          <p:nvPr/>
        </p:nvSpPr>
        <p:spPr>
          <a:xfrm>
            <a:off x="3057525" y="2424768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CDD75F-6AC3-4051-88F2-829E53EA4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70" y="1238915"/>
            <a:ext cx="5150203" cy="50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1123E4-685B-4A75-A8BC-22FFF133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4" y="1731636"/>
            <a:ext cx="3600450" cy="6667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CEE669-52EF-4A25-9C88-86D88AF83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74" y="3054640"/>
            <a:ext cx="4757531" cy="706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6F012B-ABD4-4F74-898E-4D0506880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74" y="4282515"/>
            <a:ext cx="3880818" cy="789546"/>
          </a:xfrm>
          <a:prstGeom prst="rect">
            <a:avLst/>
          </a:prstGeom>
        </p:spPr>
      </p:pic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65CE7202-0C11-4276-BFD8-7A32F6102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74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92"/>
    </mc:Choice>
    <mc:Fallback>
      <p:transition spd="slow" advTm="69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9D6ED-9710-4141-BE64-C31F31BF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49145"/>
            <a:ext cx="9291215" cy="1049235"/>
          </a:xfrm>
        </p:spPr>
        <p:txBody>
          <a:bodyPr/>
          <a:lstStyle/>
          <a:p>
            <a:r>
              <a:rPr lang="en-US" dirty="0"/>
              <a:t>Results</a:t>
            </a:r>
            <a:endParaRPr lang="ru-RU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5D5B486-22B1-445C-8774-EB8982908F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49580"/>
            <a:ext cx="3131820" cy="313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AA4E0A-4AEB-4879-AAFD-F9015E5F057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193525" y="3686919"/>
            <a:ext cx="1981394" cy="19995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118DBF-C872-49F4-AA32-92964E284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86" y="1245354"/>
            <a:ext cx="5816973" cy="12024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7A870F-75D4-4A83-B793-08638FA49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86" y="4973145"/>
            <a:ext cx="2759952" cy="63950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B58E930-974D-45F0-AF60-5E40D4170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33" y="2725916"/>
            <a:ext cx="4094908" cy="17955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344A85B-3304-4177-96CA-D2E423FDA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1828" y="1476375"/>
            <a:ext cx="4314825" cy="4210050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  <a:extLst>
              <a:ext uri="{FF2B5EF4-FFF2-40B4-BE49-F238E27FC236}">
                <a16:creationId xmlns:a16="http://schemas.microsoft.com/office/drawing/2014/main" id="{21422C0F-26AE-444A-AF92-9B4917D308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18"/>
    </mc:Choice>
    <mc:Fallback>
      <p:transition spd="slow" advTm="70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61781-71AA-4F12-887A-976E775E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06" y="106018"/>
            <a:ext cx="9291215" cy="1049235"/>
          </a:xfrm>
        </p:spPr>
        <p:txBody>
          <a:bodyPr/>
          <a:lstStyle/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F7073A-F8D3-48B4-9F6E-C2D9A5C05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206" y="1553634"/>
            <a:ext cx="9291215" cy="3450613"/>
          </a:xfrm>
        </p:spPr>
        <p:txBody>
          <a:bodyPr>
            <a:normAutofit/>
          </a:bodyPr>
          <a:lstStyle/>
          <a:p>
            <a:r>
              <a:rPr lang="en-US" dirty="0"/>
              <a:t>The Folio Integrity Check function, on several attempts at checking, has shown that they match. The number of unique words (8078 out of 37886) was determined.</a:t>
            </a:r>
            <a:endParaRPr lang="ru-RU" dirty="0"/>
          </a:p>
          <a:p>
            <a:r>
              <a:rPr lang="en-US" dirty="0"/>
              <a:t>Loss of vowels between consonants will be 0, only consonants or vowels will be 0.1. 5.5%, when you go to state 2, you will see other words.</a:t>
            </a:r>
            <a:endParaRPr lang="ru-RU" dirty="0"/>
          </a:p>
          <a:p>
            <a:r>
              <a:rPr lang="en-US" dirty="0"/>
              <a:t>Some letters (d) are replaced with each other with higher frequency than others. </a:t>
            </a:r>
            <a:endParaRPr lang="ru-RU" dirty="0"/>
          </a:p>
        </p:txBody>
      </p:sp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74C55199-1CC5-43F5-B7E0-953746326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6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04"/>
    </mc:Choice>
    <mc:Fallback>
      <p:transition spd="slow" advTm="34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C9359-7A82-4B9D-BB3F-4BBA39AD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51B1CB-BB5F-4D53-83B0-0DE5325C7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392" y="1853754"/>
            <a:ext cx="9291215" cy="3450613"/>
          </a:xfrm>
        </p:spPr>
        <p:txBody>
          <a:bodyPr/>
          <a:lstStyle/>
          <a:p>
            <a:r>
              <a:rPr lang="en-US" dirty="0"/>
              <a:t>Next researcher can create a function to match the format of the input (browsing directories, parsing extensible markup language). </a:t>
            </a:r>
            <a:endParaRPr lang="ru-RU" dirty="0"/>
          </a:p>
          <a:p>
            <a:r>
              <a:rPr lang="en-US" dirty="0"/>
              <a:t> To obtain new lists of tokens in each document, the input data can be </a:t>
            </a:r>
            <a:r>
              <a:rPr lang="en-US" dirty="0" err="1"/>
              <a:t>analysed</a:t>
            </a:r>
            <a:r>
              <a:rPr lang="en-US" dirty="0"/>
              <a:t>, also the tokens can be converted to folders into identifiers and output inside the repetition with the resulting sparse vector.</a:t>
            </a:r>
            <a:endParaRPr lang="ru-RU" dirty="0"/>
          </a:p>
          <a:p>
            <a:r>
              <a:rPr lang="en-US" dirty="0"/>
              <a:t>Letter patterns from frequency and length were determined by words, including the presence of certain letters in English (the appearance of consonants and vowels)</a:t>
            </a:r>
            <a:endParaRPr lang="ru-RU" dirty="0"/>
          </a:p>
          <a:p>
            <a:endParaRPr lang="ru-RU" dirty="0"/>
          </a:p>
        </p:txBody>
      </p:sp>
      <p:pic>
        <p:nvPicPr>
          <p:cNvPr id="7" name="Звук 6">
            <a:hlinkClick r:id="" action="ppaction://media"/>
            <a:extLst>
              <a:ext uri="{FF2B5EF4-FFF2-40B4-BE49-F238E27FC236}">
                <a16:creationId xmlns:a16="http://schemas.microsoft.com/office/drawing/2014/main" id="{36CAD837-59FA-4E9D-873C-1FBE67E2A4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69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10"/>
    </mc:Choice>
    <mc:Fallback>
      <p:transition spd="slow" advTm="32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1AD982-E2F7-4F2C-8750-3AB34702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2659823"/>
            <a:ext cx="9291215" cy="1049235"/>
          </a:xfrm>
        </p:spPr>
        <p:txBody>
          <a:bodyPr/>
          <a:lstStyle/>
          <a:p>
            <a:r>
              <a:rPr lang="en-US" dirty="0"/>
              <a:t>thank you for your attention</a:t>
            </a:r>
            <a:endParaRPr lang="ru-RU" dirty="0"/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7A391A9A-BD19-49E4-878A-9EFEF5DA0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8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7"/>
    </mc:Choice>
    <mc:Fallback>
      <p:transition spd="slow" advTm="3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0CFC74-B452-48F2-8D34-79266A42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9ACC01-8292-4E5D-AD97-1763F525A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35001"/>
            <a:ext cx="9291215" cy="345061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MODEL ARCHITECTURE</a:t>
            </a:r>
          </a:p>
          <a:p>
            <a:r>
              <a:rPr lang="en-US" dirty="0"/>
              <a:t>CONCLUSION</a:t>
            </a:r>
            <a:endParaRPr lang="ru-RU" dirty="0"/>
          </a:p>
        </p:txBody>
      </p:sp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B8D6396D-16AB-483C-B11E-07E7F7B9A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9"/>
    </mc:Choice>
    <mc:Fallback>
      <p:transition spd="slow" advTm="3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251A8-631E-4C86-8D0A-C0FB626C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175" y="1"/>
            <a:ext cx="9291215" cy="1033670"/>
          </a:xfrm>
        </p:spPr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3" name="Picture 2" descr="Британский лингвист расшифровал манускрипт Войнича - Газета.Ru">
            <a:extLst>
              <a:ext uri="{FF2B5EF4-FFF2-40B4-BE49-F238E27FC236}">
                <a16:creationId xmlns:a16="http://schemas.microsoft.com/office/drawing/2014/main" id="{A2B8ADE2-5C60-4DF5-A4BE-22578D18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0" y="1490871"/>
            <a:ext cx="5454380" cy="307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Рукопись Войнича: как ученые делают сенсации из ничего — Naked Science">
            <a:extLst>
              <a:ext uri="{FF2B5EF4-FFF2-40B4-BE49-F238E27FC236}">
                <a16:creationId xmlns:a16="http://schemas.microsoft.com/office/drawing/2014/main" id="{AD73C4F5-F671-4395-89C4-46CD1D1C3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41" y="2140021"/>
            <a:ext cx="5637259" cy="394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EF4F62C4-108D-45E3-A657-408D4AC1F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7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78"/>
    </mc:Choice>
    <mc:Fallback>
      <p:transition spd="slow" advTm="4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118FA-06F3-4CE7-BB31-3E9163E4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220714"/>
            <a:ext cx="9291215" cy="1049235"/>
          </a:xfrm>
        </p:spPr>
        <p:txBody>
          <a:bodyPr/>
          <a:lstStyle/>
          <a:p>
            <a:r>
              <a:rPr lang="en-US" dirty="0"/>
              <a:t>previous research related to the manuscript and their achievements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238CD9-FB40-45C7-9A66-76B4B1A92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" y="1955006"/>
            <a:ext cx="5091112" cy="29479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D2B360-3614-4044-865E-892F0B225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521" y="3051331"/>
            <a:ext cx="5852899" cy="3267075"/>
          </a:xfrm>
          <a:prstGeom prst="rect">
            <a:avLst/>
          </a:prstGeom>
        </p:spPr>
      </p:pic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46727D6E-03AF-4824-852B-C92B5D2786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6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30"/>
    </mc:Choice>
    <mc:Fallback>
      <p:transition spd="slow" advTm="35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DC307-1581-4205-A413-918A458E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141910"/>
            <a:ext cx="9291215" cy="1049235"/>
          </a:xfrm>
        </p:spPr>
        <p:txBody>
          <a:bodyPr/>
          <a:lstStyle/>
          <a:p>
            <a:r>
              <a:rPr lang="en-US" dirty="0"/>
              <a:t>problems and difficulties associated with the manuscript</a:t>
            </a:r>
            <a:endParaRPr lang="ru-RU" dirty="0"/>
          </a:p>
        </p:txBody>
      </p:sp>
      <p:pic>
        <p:nvPicPr>
          <p:cNvPr id="2050" name="Picture 2" descr="Voynich Manuscript Has Been Stumping Cryptologists for Decades">
            <a:extLst>
              <a:ext uri="{FF2B5EF4-FFF2-40B4-BE49-F238E27FC236}">
                <a16:creationId xmlns:a16="http://schemas.microsoft.com/office/drawing/2014/main" id="{B42B5A9B-8DAF-425E-BE1A-6430BBEB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6" y="1525325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, someone hasn&amp;#39;t cracked the code of the mysterious Voynich manuscript  [Updated] | Ars Technica">
            <a:extLst>
              <a:ext uri="{FF2B5EF4-FFF2-40B4-BE49-F238E27FC236}">
                <a16:creationId xmlns:a16="http://schemas.microsoft.com/office/drawing/2014/main" id="{D9DB2E86-D991-4774-9C45-A5E7E4E8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43356"/>
            <a:ext cx="5817704" cy="39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Звук 6">
            <a:hlinkClick r:id="" action="ppaction://media"/>
            <a:extLst>
              <a:ext uri="{FF2B5EF4-FFF2-40B4-BE49-F238E27FC236}">
                <a16:creationId xmlns:a16="http://schemas.microsoft.com/office/drawing/2014/main" id="{7CA22D84-7EBB-4479-A3B6-0A94BBDF03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03"/>
    </mc:Choice>
    <mc:Fallback>
      <p:transition spd="slow" advTm="8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9D6ED-9710-4141-BE64-C31F31BF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272" y="0"/>
            <a:ext cx="9291215" cy="1049235"/>
          </a:xfrm>
        </p:spPr>
        <p:txBody>
          <a:bodyPr/>
          <a:lstStyle/>
          <a:p>
            <a:r>
              <a:rPr lang="en-US" dirty="0"/>
              <a:t>folium (leaf)</a:t>
            </a:r>
            <a:endParaRPr lang="ru-RU" dirty="0"/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74AE1EB5-C52E-46FC-A80D-27C48BA2F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1125" y="1429272"/>
            <a:ext cx="4673154" cy="3449638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EDEC8A-2AEA-466B-97D7-8F33EF79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879" y="1704181"/>
            <a:ext cx="5238385" cy="2899820"/>
          </a:xfrm>
          <a:prstGeom prst="rect">
            <a:avLst/>
          </a:prstGeom>
        </p:spPr>
      </p:pic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4A3E1AB4-1DA4-4E2C-99AA-450A20A3B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5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24"/>
    </mc:Choice>
    <mc:Fallback>
      <p:transition spd="slow" advTm="28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9D6ED-9710-4141-BE64-C31F31BF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-24874"/>
            <a:ext cx="9291215" cy="1049235"/>
          </a:xfrm>
        </p:spPr>
        <p:txBody>
          <a:bodyPr/>
          <a:lstStyle/>
          <a:p>
            <a:r>
              <a:rPr lang="en-US" dirty="0"/>
              <a:t>Data preparation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D8A7D8-BD36-40FC-8FB6-EB2103A0B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0149" y="2031889"/>
            <a:ext cx="3788259" cy="3450613"/>
          </a:xfrm>
        </p:spPr>
        <p:txBody>
          <a:bodyPr/>
          <a:lstStyle/>
          <a:p>
            <a:r>
              <a:rPr lang="en-US" dirty="0"/>
              <a:t>counting words;</a:t>
            </a:r>
            <a:endParaRPr lang="ru-RU" dirty="0"/>
          </a:p>
          <a:p>
            <a:r>
              <a:rPr lang="en-US" dirty="0"/>
              <a:t>data conversion;</a:t>
            </a:r>
            <a:endParaRPr lang="ru-RU" dirty="0"/>
          </a:p>
          <a:p>
            <a:r>
              <a:rPr lang="en-US" dirty="0"/>
              <a:t>marking.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E42AA5-7FDF-4BB1-892C-9BAE7F2DE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888"/>
          <a:stretch/>
        </p:blipFill>
        <p:spPr>
          <a:xfrm>
            <a:off x="307583" y="940156"/>
            <a:ext cx="6410325" cy="44310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F0A05C-F065-4347-A843-D22F113F0D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26248" y="4764692"/>
            <a:ext cx="6410325" cy="18383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0289E5-4AAD-4A24-B51C-2D0464E41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9604" y="1703115"/>
            <a:ext cx="1714500" cy="29051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108D9F-6418-47DA-9AF1-53209FF474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105"/>
          <a:stretch/>
        </p:blipFill>
        <p:spPr>
          <a:xfrm>
            <a:off x="9446536" y="1024361"/>
            <a:ext cx="1771650" cy="2905125"/>
          </a:xfrm>
          <a:prstGeom prst="rect">
            <a:avLst/>
          </a:prstGeom>
        </p:spPr>
      </p:pic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9ABB5824-72A3-4760-90C9-089B912D18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2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50"/>
    </mc:Choice>
    <mc:Fallback>
      <p:transition spd="slow" advTm="40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9D6ED-9710-4141-BE64-C31F31BF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68" y="0"/>
            <a:ext cx="9291215" cy="1049235"/>
          </a:xfrm>
        </p:spPr>
        <p:txBody>
          <a:bodyPr/>
          <a:lstStyle/>
          <a:p>
            <a:r>
              <a:rPr lang="en-US" dirty="0"/>
              <a:t>MODEL ARCHITECTURE</a:t>
            </a:r>
          </a:p>
        </p:txBody>
      </p:sp>
      <p:pic>
        <p:nvPicPr>
          <p:cNvPr id="9" name="Picture 2" descr="Скрытые модели Маркова - БИОИНФОРМАТИКА">
            <a:extLst>
              <a:ext uri="{FF2B5EF4-FFF2-40B4-BE49-F238E27FC236}">
                <a16:creationId xmlns:a16="http://schemas.microsoft.com/office/drawing/2014/main" id="{1FDAC347-0445-487A-A3E8-4FCB4EB66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402153"/>
            <a:ext cx="74295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7E9C29-C356-4437-809B-30C9691863E4}"/>
              </a:ext>
            </a:extLst>
          </p:cNvPr>
          <p:cNvSpPr txBox="1"/>
          <p:nvPr/>
        </p:nvSpPr>
        <p:spPr>
          <a:xfrm>
            <a:off x="4702037" y="54558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HIDDEN MARKOV MODEL</a:t>
            </a:r>
            <a:endParaRPr lang="ru-RU" dirty="0"/>
          </a:p>
        </p:txBody>
      </p:sp>
      <p:pic>
        <p:nvPicPr>
          <p:cNvPr id="3" name="Звук 2">
            <a:hlinkClick r:id="" action="ppaction://media"/>
            <a:extLst>
              <a:ext uri="{FF2B5EF4-FFF2-40B4-BE49-F238E27FC236}">
                <a16:creationId xmlns:a16="http://schemas.microsoft.com/office/drawing/2014/main" id="{F428228A-99D0-4CE1-9B97-0DE18E0DC0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10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35"/>
    </mc:Choice>
    <mc:Fallback>
      <p:transition spd="slow" advTm="64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9D6ED-9710-4141-BE64-C31F31BF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1049235"/>
          </a:xfrm>
        </p:spPr>
        <p:txBody>
          <a:bodyPr/>
          <a:lstStyle/>
          <a:p>
            <a:r>
              <a:rPr lang="en-US" dirty="0"/>
              <a:t>HMMLEARN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D8A7D8-BD36-40FC-8FB6-EB2103A0B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1259"/>
            <a:ext cx="4646794" cy="4651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hmmlearn</a:t>
            </a:r>
            <a:r>
              <a:rPr lang="en-US" dirty="0"/>
              <a:t> implements Hidden Markov Models. Hidden Markov Model with multinomial (discrete) emissions.</a:t>
            </a:r>
          </a:p>
          <a:p>
            <a:pPr marL="0" indent="0">
              <a:buNone/>
            </a:pPr>
            <a:r>
              <a:rPr lang="en-US" dirty="0" err="1"/>
              <a:t>n_components</a:t>
            </a:r>
            <a:r>
              <a:rPr lang="en-US" dirty="0"/>
              <a:t> (int) – Number of states.</a:t>
            </a:r>
          </a:p>
          <a:p>
            <a:pPr marL="0" indent="0">
              <a:buNone/>
            </a:pPr>
            <a:r>
              <a:rPr lang="en-US" dirty="0" err="1"/>
              <a:t>n_iter</a:t>
            </a:r>
            <a:r>
              <a:rPr lang="en-US" dirty="0"/>
              <a:t> (int, optional) – Maximum number of iterations to perform.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031679-1271-4C77-A9A9-41666513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74" y="1800138"/>
            <a:ext cx="1495425" cy="229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15D14E-ABE5-4772-A87A-C09127184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374" y="3254565"/>
            <a:ext cx="4114800" cy="5524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079DA0-178E-4711-B038-60763122B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374" y="4127426"/>
            <a:ext cx="876300" cy="2952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1621FB-23E8-4E25-AB93-9AED75B25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374" y="2299107"/>
            <a:ext cx="3867150" cy="685800"/>
          </a:xfrm>
          <a:prstGeom prst="rect">
            <a:avLst/>
          </a:prstGeom>
        </p:spPr>
      </p:pic>
      <p:pic>
        <p:nvPicPr>
          <p:cNvPr id="8" name="Звук 7">
            <a:hlinkClick r:id="" action="ppaction://media"/>
            <a:extLst>
              <a:ext uri="{FF2B5EF4-FFF2-40B4-BE49-F238E27FC236}">
                <a16:creationId xmlns:a16="http://schemas.microsoft.com/office/drawing/2014/main" id="{AC355861-1FDF-4A12-B82D-99D127199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5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41"/>
    </mc:Choice>
    <mc:Fallback>
      <p:transition spd="slow" advTm="7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Галере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TM10001114[[fn=Галерея]]</Template>
  <TotalTime>370</TotalTime>
  <Words>359</Words>
  <Application>Microsoft Office PowerPoint</Application>
  <PresentationFormat>Широкоэкранный</PresentationFormat>
  <Paragraphs>39</Paragraphs>
  <Slides>15</Slides>
  <Notes>0</Notes>
  <HiddenSlides>0</HiddenSlides>
  <MMClips>15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Rockwell</vt:lpstr>
      <vt:lpstr>Rockwell (Основной текст)</vt:lpstr>
      <vt:lpstr>Галерея</vt:lpstr>
      <vt:lpstr> Determining the relationship between the letters in the Voynich manuscript splitting the text into parts </vt:lpstr>
      <vt:lpstr>TABLE OF CONTENTS</vt:lpstr>
      <vt:lpstr>INTRODUCTION</vt:lpstr>
      <vt:lpstr>previous research related to the manuscript and their achievements</vt:lpstr>
      <vt:lpstr>problems and difficulties associated with the manuscript</vt:lpstr>
      <vt:lpstr>folium (leaf)</vt:lpstr>
      <vt:lpstr>Data preparation</vt:lpstr>
      <vt:lpstr>MODEL ARCHITECTURE</vt:lpstr>
      <vt:lpstr>HMMLEARN</vt:lpstr>
      <vt:lpstr>BIGRAM</vt:lpstr>
      <vt:lpstr>Results</vt:lpstr>
      <vt:lpstr>Results</vt:lpstr>
      <vt:lpstr>CONCLUSION</vt:lpstr>
      <vt:lpstr>Презентация PowerPoint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the relationship between the letters in the Voynich manuscript splitting the text into parts</dc:title>
  <dc:creator>YESBOL</dc:creator>
  <cp:lastModifiedBy>YESBOL</cp:lastModifiedBy>
  <cp:revision>33</cp:revision>
  <dcterms:created xsi:type="dcterms:W3CDTF">2021-06-09T07:46:32Z</dcterms:created>
  <dcterms:modified xsi:type="dcterms:W3CDTF">2021-09-27T12:15:20Z</dcterms:modified>
</cp:coreProperties>
</file>